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313" r:id="rId2"/>
    <p:sldId id="400" r:id="rId3"/>
    <p:sldId id="434" r:id="rId4"/>
    <p:sldId id="433" r:id="rId5"/>
    <p:sldId id="401" r:id="rId6"/>
    <p:sldId id="439" r:id="rId7"/>
    <p:sldId id="447" r:id="rId8"/>
    <p:sldId id="406" r:id="rId9"/>
    <p:sldId id="448" r:id="rId10"/>
    <p:sldId id="449" r:id="rId11"/>
    <p:sldId id="445" r:id="rId12"/>
    <p:sldId id="446" r:id="rId13"/>
    <p:sldId id="450" r:id="rId14"/>
    <p:sldId id="451" r:id="rId15"/>
    <p:sldId id="444" r:id="rId16"/>
    <p:sldId id="443" r:id="rId17"/>
    <p:sldId id="396" r:id="rId18"/>
    <p:sldId id="407" r:id="rId19"/>
    <p:sldId id="435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nell, Sara Jeanne" initials="SSJ" lastIdx="2" clrIdx="0">
    <p:extLst/>
  </p:cmAuthor>
  <p:cmAuthor id="2" name="Sheldon Taylor" initials="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CCA"/>
    <a:srgbClr val="E7E7BB"/>
    <a:srgbClr val="F6F6E6"/>
    <a:srgbClr val="F3F2DA"/>
    <a:srgbClr val="007635"/>
    <a:srgbClr val="E7E200"/>
    <a:srgbClr val="007E39"/>
    <a:srgbClr val="FFFF00"/>
    <a:srgbClr val="DD1C77"/>
    <a:srgbClr val="2CA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1" autoAdjust="0"/>
    <p:restoredTop sz="90965" autoAdjust="0"/>
  </p:normalViewPr>
  <p:slideViewPr>
    <p:cSldViewPr>
      <p:cViewPr varScale="1">
        <p:scale>
          <a:sx n="97" d="100"/>
          <a:sy n="97" d="100"/>
        </p:scale>
        <p:origin x="174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05BA3-79C9-494C-A796-985F9CA44AAE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F2027-1C7D-43D1-A363-150358A38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78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ccuracy_and_precision" TargetMode="External"/><Relationship Id="rId3" Type="http://schemas.openxmlformats.org/officeDocument/2006/relationships/hyperlink" Target="https://en.wikipedia.org/wiki/Estimator" TargetMode="External"/><Relationship Id="rId7" Type="http://schemas.openxmlformats.org/officeDocument/2006/relationships/hyperlink" Target="https://en.wikipedia.org/wiki/Errors_and_residuals_in_statistic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tatistical_deviation" TargetMode="External"/><Relationship Id="rId5" Type="http://schemas.openxmlformats.org/officeDocument/2006/relationships/hyperlink" Target="https://en.wikipedia.org/wiki/Quadratic_mean" TargetMode="External"/><Relationship Id="rId10" Type="http://schemas.openxmlformats.org/officeDocument/2006/relationships/hyperlink" Target="http://climate.audubon.org/sites/default/files/NAS_EXTBIRD_V1.3_9.2.15%20lb.pdf" TargetMode="External"/><Relationship Id="rId4" Type="http://schemas.openxmlformats.org/officeDocument/2006/relationships/hyperlink" Target="https://en.wikipedia.org/wiki/Sample_moment" TargetMode="External"/><Relationship Id="rId9" Type="http://schemas.openxmlformats.org/officeDocument/2006/relationships/hyperlink" Target="https://en.wikipedia.org/wiki/Root-mean-square_deviation#cite_note-1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0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 error (RMSE)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sometimes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error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frequently used measure of the differences between values (sample or population values) predicted by a model or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stimator"/>
              </a:rPr>
              <a:t>estimator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 values observed. The RMSD represents the square root of the second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ample moment"/>
              </a:rPr>
              <a:t>sample moment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 differences between predicted values and observed values or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Quadratic mean"/>
              </a:rPr>
              <a:t>quadratic mean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these differences. These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tatistical deviation"/>
              </a:rPr>
              <a:t>deviations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called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rrors and residuals in statistics"/>
              </a:rPr>
              <a:t>residuals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the calculations are performed over the data sample that was used for estimation and are called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prediction errors) when computed out-of-sample. The RMSD serves to aggregate the magnitudes of the errors in predictions for various times into a single measure of predictive power. RMSD is a measure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Accuracy and precision"/>
              </a:rPr>
              <a:t>accuracy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compare forecasting errors of different models for a particular dataset and not between datasets, as it is scale-dependent.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[1]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RMSD is always non-negative, and a value of 0 (almost never achieved in practice) would indicate a perfect fit to the data. In general, a lower RMSD is better than a higher one.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http://climate.audubon.org/sites/default/files/NAS_EXTBIRD_V1.3_9.2.15%20lb.pdf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7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 Response curves Responses are built from Complexity controlled 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9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Thuiller</a:t>
            </a:r>
            <a:r>
              <a:rPr lang="en-US" dirty="0"/>
              <a:t> 2014 </a:t>
            </a:r>
            <a:r>
              <a:rPr lang="en-US" dirty="0" err="1"/>
              <a:t>vars</a:t>
            </a:r>
            <a:r>
              <a:rPr lang="en-US" dirty="0"/>
              <a:t>, 196 focal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dirty="0"/>
              <a:t>Pres always higher </a:t>
            </a:r>
            <a:r>
              <a:rPr lang="en-US" dirty="0" err="1"/>
              <a:t>bc</a:t>
            </a:r>
            <a:r>
              <a:rPr lang="en-US" dirty="0"/>
              <a:t> higher RMSE is worse</a:t>
            </a:r>
          </a:p>
          <a:p>
            <a:r>
              <a:rPr lang="en-US" dirty="0"/>
              <a:t>Same general results with 17 </a:t>
            </a:r>
            <a:r>
              <a:rPr lang="en-US" dirty="0" err="1"/>
              <a:t>bioclim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 (subset of 83 </a:t>
            </a:r>
            <a:r>
              <a:rPr lang="en-US" dirty="0" err="1"/>
              <a:t>focals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Points sized by number of </a:t>
            </a:r>
            <a:r>
              <a:rPr lang="en-US" dirty="0" err="1"/>
              <a:t>stateroutes</a:t>
            </a:r>
            <a:r>
              <a:rPr lang="en-US" dirty="0"/>
              <a:t> </a:t>
            </a:r>
            <a:r>
              <a:rPr lang="en-US" dirty="0" err="1"/>
              <a:t>spp</a:t>
            </a:r>
            <a:r>
              <a:rPr lang="en-US" dirty="0"/>
              <a:t> occurs at, each points is a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09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Thuiller</a:t>
            </a:r>
            <a:r>
              <a:rPr lang="en-US" dirty="0"/>
              <a:t> 2014 </a:t>
            </a:r>
            <a:r>
              <a:rPr lang="en-US" dirty="0" err="1"/>
              <a:t>vars</a:t>
            </a:r>
            <a:r>
              <a:rPr lang="en-US" dirty="0"/>
              <a:t>, 196 focal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dirty="0"/>
              <a:t>Pres always higher </a:t>
            </a:r>
            <a:r>
              <a:rPr lang="en-US" dirty="0" err="1"/>
              <a:t>bc</a:t>
            </a:r>
            <a:r>
              <a:rPr lang="en-US" dirty="0"/>
              <a:t> higher RMSE is worse</a:t>
            </a:r>
          </a:p>
          <a:p>
            <a:r>
              <a:rPr lang="en-US" dirty="0"/>
              <a:t>Same general results with 17 </a:t>
            </a:r>
            <a:r>
              <a:rPr lang="en-US" dirty="0" err="1"/>
              <a:t>bioclim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 (subset of 83 </a:t>
            </a:r>
            <a:r>
              <a:rPr lang="en-US" dirty="0" err="1"/>
              <a:t>focals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Points sized by number of </a:t>
            </a:r>
            <a:r>
              <a:rPr lang="en-US" dirty="0" err="1"/>
              <a:t>stateroutes</a:t>
            </a:r>
            <a:r>
              <a:rPr lang="en-US" dirty="0"/>
              <a:t> </a:t>
            </a:r>
            <a:r>
              <a:rPr lang="en-US" dirty="0" err="1"/>
              <a:t>spp</a:t>
            </a:r>
            <a:r>
              <a:rPr lang="en-US" dirty="0"/>
              <a:t> occurs at, each points is a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08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33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3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7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8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0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84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49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9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8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F0FCE-E66A-46B7-B2A5-045C740EA0D7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10" Type="http://schemas.openxmlformats.org/officeDocument/2006/relationships/image" Target="../media/image34.jpeg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5.emf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11" Type="http://schemas.openxmlformats.org/officeDocument/2006/relationships/image" Target="../media/image41.emf"/><Relationship Id="rId5" Type="http://schemas.openxmlformats.org/officeDocument/2006/relationships/image" Target="../media/image33.emf"/><Relationship Id="rId10" Type="http://schemas.openxmlformats.org/officeDocument/2006/relationships/image" Target="../media/image40.emf"/><Relationship Id="rId4" Type="http://schemas.openxmlformats.org/officeDocument/2006/relationships/image" Target="../media/image34.jpeg"/><Relationship Id="rId9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limate.audubon.org/sites/default/files/NAS_EXTBIRD_V1.3_9.2.15%20lb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0800"/>
            <a:ext cx="8534400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Updated Chapter 3: Does temporal occupancy improve classic SDMs for birds in North America?</a:t>
            </a:r>
            <a:endParaRPr lang="en-US" altLang="en-US" sz="400" dirty="0"/>
          </a:p>
        </p:txBody>
      </p:sp>
    </p:spTree>
    <p:extLst>
      <p:ext uri="{BB962C8B-B14F-4D97-AF65-F5344CB8AC3E}">
        <p14:creationId xmlns:p14="http://schemas.microsoft.com/office/powerpoint/2010/main" val="360751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-19665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output: </a:t>
            </a:r>
            <a:r>
              <a:rPr lang="en-US" sz="2500" b="1" dirty="0" smtClean="0"/>
              <a:t>191 </a:t>
            </a:r>
            <a:r>
              <a:rPr lang="en-US" sz="2500" b="1" dirty="0"/>
              <a:t>focal species</a:t>
            </a: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99895"/>
            <a:ext cx="5943600" cy="34582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5882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4648200" cy="1143000"/>
          </a:xfrm>
        </p:spPr>
        <p:txBody>
          <a:bodyPr/>
          <a:lstStyle/>
          <a:p>
            <a:r>
              <a:rPr lang="en-US" dirty="0" smtClean="0"/>
              <a:t>5 year </a:t>
            </a:r>
            <a:r>
              <a:rPr lang="en-US" dirty="0" err="1" smtClean="0"/>
              <a:t>Occ:Pres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56" y="990600"/>
            <a:ext cx="8127991" cy="5797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5888" t="34593" r="2149" b="44497"/>
          <a:stretch/>
        </p:blipFill>
        <p:spPr>
          <a:xfrm>
            <a:off x="6781800" y="3953657"/>
            <a:ext cx="762000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7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4648200" cy="1143000"/>
          </a:xfrm>
        </p:spPr>
        <p:txBody>
          <a:bodyPr/>
          <a:lstStyle/>
          <a:p>
            <a:r>
              <a:rPr lang="en-US" dirty="0" smtClean="0"/>
              <a:t>5 year </a:t>
            </a:r>
            <a:r>
              <a:rPr lang="en-US" dirty="0" err="1" smtClean="0"/>
              <a:t>Pres:Notrans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48697"/>
            <a:ext cx="8440292" cy="492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0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CV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85864"/>
            <a:ext cx="5410200" cy="3201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6800"/>
            <a:ext cx="6199913" cy="251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45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CV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3000"/>
            <a:ext cx="6826426" cy="279883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114800"/>
            <a:ext cx="4267200" cy="2286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8607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8746157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903" y="304800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Accuracy </a:t>
            </a:r>
            <a:r>
              <a:rPr lang="en-US" sz="2500" b="1" dirty="0" err="1" smtClean="0"/>
              <a:t>occ</a:t>
            </a:r>
            <a:r>
              <a:rPr lang="en-US" sz="2500" b="1" dirty="0" smtClean="0"/>
              <a:t>: presence Temporal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3800" t="39939" r="1833" b="47378"/>
          <a:stretch/>
        </p:blipFill>
        <p:spPr>
          <a:xfrm>
            <a:off x="8229600" y="3657600"/>
            <a:ext cx="5665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5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71600"/>
            <a:ext cx="8896952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903" y="304800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Accuracy </a:t>
            </a:r>
            <a:r>
              <a:rPr lang="en-US" sz="2500" b="1" dirty="0" err="1" smtClean="0"/>
              <a:t>occ</a:t>
            </a:r>
            <a:r>
              <a:rPr lang="en-US" sz="2500" b="1" dirty="0" smtClean="0"/>
              <a:t>: presence Spatial</a:t>
            </a:r>
            <a:endParaRPr lang="en-US" sz="2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3800" t="39939" r="1833" b="47378"/>
          <a:stretch/>
        </p:blipFill>
        <p:spPr>
          <a:xfrm>
            <a:off x="8229600" y="3657600"/>
            <a:ext cx="5665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5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4525963"/>
          </a:xfrm>
        </p:spPr>
        <p:txBody>
          <a:bodyPr/>
          <a:lstStyle/>
          <a:p>
            <a:r>
              <a:rPr lang="en-US" dirty="0"/>
              <a:t>Improvements to methods</a:t>
            </a:r>
          </a:p>
          <a:p>
            <a:r>
              <a:rPr lang="en-US" dirty="0"/>
              <a:t>Additional analyses</a:t>
            </a:r>
          </a:p>
          <a:p>
            <a:r>
              <a:rPr lang="en-US" dirty="0"/>
              <a:t>Manuscript in progress</a:t>
            </a:r>
          </a:p>
          <a:p>
            <a:pPr lvl="1"/>
            <a:r>
              <a:rPr lang="en-US" dirty="0"/>
              <a:t>goal submission by December 2019</a:t>
            </a:r>
          </a:p>
          <a:p>
            <a:pPr lvl="1"/>
            <a:r>
              <a:rPr lang="en-US" dirty="0"/>
              <a:t>Target journals: </a:t>
            </a:r>
            <a:r>
              <a:rPr lang="en-US" dirty="0" err="1"/>
              <a:t>Ecography</a:t>
            </a:r>
            <a:r>
              <a:rPr lang="en-US" dirty="0"/>
              <a:t>, Diversity &amp; Distributions</a:t>
            </a:r>
          </a:p>
          <a:p>
            <a:r>
              <a:rPr lang="en-US" dirty="0"/>
              <a:t>Additional comments/concerns?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93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757820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" y="4048398"/>
            <a:ext cx="2358081" cy="2243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" y="448969"/>
            <a:ext cx="2264845" cy="22430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750" y="4048398"/>
            <a:ext cx="2286000" cy="22392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8193" y="416768"/>
            <a:ext cx="2282333" cy="224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100" y="4058565"/>
            <a:ext cx="2290767" cy="22563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0099" y="423623"/>
            <a:ext cx="2290768" cy="22504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7279" y="4058565"/>
            <a:ext cx="2289146" cy="224809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9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</p:spTree>
    <p:extLst>
      <p:ext uri="{BB962C8B-B14F-4D97-AF65-F5344CB8AC3E}">
        <p14:creationId xmlns:p14="http://schemas.microsoft.com/office/powerpoint/2010/main" val="27542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48" y="409680"/>
            <a:ext cx="2515421" cy="251170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76489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596" y="3860427"/>
            <a:ext cx="2321403" cy="2317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34260"/>
            <a:ext cx="2461338" cy="2379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19" y="3862976"/>
            <a:ext cx="2427719" cy="2302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8107" y="3852139"/>
            <a:ext cx="2301046" cy="22667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8536" y="412024"/>
            <a:ext cx="2459395" cy="239045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6668" y="3865119"/>
            <a:ext cx="2362230" cy="22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8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3763963"/>
          </a:xfrm>
        </p:spPr>
        <p:txBody>
          <a:bodyPr/>
          <a:lstStyle/>
          <a:p>
            <a:r>
              <a:rPr lang="en-US" dirty="0"/>
              <a:t>Does temporal occupancy predict avian species distribution models better than presence/absence?</a:t>
            </a:r>
          </a:p>
        </p:txBody>
      </p:sp>
    </p:spTree>
    <p:extLst>
      <p:ext uri="{BB962C8B-B14F-4D97-AF65-F5344CB8AC3E}">
        <p14:creationId xmlns:p14="http://schemas.microsoft.com/office/powerpoint/2010/main" val="308147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191 </a:t>
            </a:r>
            <a:r>
              <a:rPr lang="en-US" dirty="0"/>
              <a:t>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 smtClean="0"/>
              <a:t>&gt; 59 </a:t>
            </a:r>
            <a:r>
              <a:rPr lang="en-US" dirty="0"/>
              <a:t>presences across the range</a:t>
            </a:r>
          </a:p>
          <a:p>
            <a:r>
              <a:rPr lang="en-US" dirty="0" smtClean="0"/>
              <a:t>1004 </a:t>
            </a:r>
            <a:r>
              <a:rPr lang="en-US" dirty="0"/>
              <a:t>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13471" y="4178836"/>
            <a:ext cx="681616" cy="11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3048000"/>
            <a:ext cx="8458200" cy="3407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191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 59 presences across the range</a:t>
            </a:r>
          </a:p>
          <a:p>
            <a:r>
              <a:rPr lang="en-US" dirty="0" smtClean="0"/>
              <a:t>1004 </a:t>
            </a:r>
            <a:r>
              <a:rPr lang="en-US" dirty="0"/>
              <a:t>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51826" y="4343400"/>
            <a:ext cx="564748" cy="92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82000" cy="5372765"/>
          </a:xfrm>
        </p:spPr>
        <p:txBody>
          <a:bodyPr>
            <a:normAutofit/>
          </a:bodyPr>
          <a:lstStyle/>
          <a:p>
            <a:r>
              <a:rPr lang="en-US" dirty="0"/>
              <a:t>4 SDM methods tested using temporal occupancy and presence/absence, including/excluding transient species </a:t>
            </a:r>
          </a:p>
          <a:p>
            <a:pPr lvl="1"/>
            <a:r>
              <a:rPr lang="en-US" dirty="0"/>
              <a:t>GLM</a:t>
            </a:r>
          </a:p>
          <a:p>
            <a:pPr lvl="1"/>
            <a:r>
              <a:rPr lang="en-US" dirty="0"/>
              <a:t>GAM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 err="1"/>
              <a:t>MaxEnt</a:t>
            </a:r>
            <a:endParaRPr lang="en-US" dirty="0"/>
          </a:p>
          <a:p>
            <a:r>
              <a:rPr lang="en-US" dirty="0"/>
              <a:t>Model evaluation: root mean square error (RMSE)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80EDD-4A85-4D4E-9977-8AF818C20A19}"/>
              </a:ext>
            </a:extLst>
          </p:cNvPr>
          <p:cNvSpPr txBox="1"/>
          <p:nvPr/>
        </p:nvSpPr>
        <p:spPr>
          <a:xfrm>
            <a:off x="6172200" y="643956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3"/>
              </a:rPr>
              <a:t>http://climate.audubon.org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1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8600"/>
            <a:ext cx="6429375" cy="3638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" y="3505200"/>
            <a:ext cx="6400800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4953000"/>
            <a:ext cx="63817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0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980" y="1"/>
            <a:ext cx="11091220" cy="6898785"/>
            <a:chOff x="33980" y="1"/>
            <a:chExt cx="11091220" cy="689878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80" y="1"/>
              <a:ext cx="8202086" cy="658472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/>
            <a:srcRect l="31204" t="18947" r="56835" b="51553"/>
            <a:stretch/>
          </p:blipFill>
          <p:spPr>
            <a:xfrm>
              <a:off x="10058400" y="42121"/>
              <a:ext cx="1066800" cy="1447800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38181" y="948479"/>
              <a:ext cx="898294" cy="2257729"/>
              <a:chOff x="9525" y="1317271"/>
              <a:chExt cx="898294" cy="2257729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5316" y="1317271"/>
                <a:ext cx="872503" cy="345300"/>
                <a:chOff x="149942" y="924010"/>
                <a:chExt cx="872503" cy="34530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49942" y="942111"/>
                  <a:ext cx="573526" cy="327199"/>
                  <a:chOff x="180146" y="1011788"/>
                  <a:chExt cx="573526" cy="327199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180146" y="1011788"/>
                    <a:ext cx="573526" cy="327199"/>
                    <a:chOff x="8450298" y="3048000"/>
                    <a:chExt cx="769902" cy="457200"/>
                  </a:xfrm>
                </p:grpSpPr>
                <p:pic>
                  <p:nvPicPr>
                    <p:cNvPr id="18" name="Picture 17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32620" t="24507" r="58747" b="67744"/>
                    <a:stretch/>
                  </p:blipFill>
                  <p:spPr>
                    <a:xfrm>
                      <a:off x="8450298" y="3124873"/>
                      <a:ext cx="769902" cy="38032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/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14288" t="65822" r="57143" b="18357"/>
                    <a:stretch/>
                  </p:blipFill>
                  <p:spPr>
                    <a:xfrm>
                      <a:off x="8471507" y="3048000"/>
                      <a:ext cx="304800" cy="2286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5" name="Rectangle 24"/>
                  <p:cNvSpPr/>
                  <p:nvPr/>
                </p:nvSpPr>
                <p:spPr>
                  <a:xfrm>
                    <a:off x="326564" y="1044124"/>
                    <a:ext cx="76200" cy="1307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" name="TextBox 4"/>
                <p:cNvSpPr txBox="1"/>
                <p:nvPr/>
              </p:nvSpPr>
              <p:spPr>
                <a:xfrm>
                  <a:off x="213916" y="924010"/>
                  <a:ext cx="80852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5+ presences </a:t>
                  </a: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9525" y="2635236"/>
                <a:ext cx="850515" cy="939764"/>
                <a:chOff x="57304" y="2320224"/>
                <a:chExt cx="850515" cy="939764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0392" t="79464" r="67812" b="2982"/>
                <a:stretch/>
              </p:blipFill>
              <p:spPr>
                <a:xfrm rot="10800000">
                  <a:off x="149942" y="2514600"/>
                  <a:ext cx="138548" cy="745388"/>
                </a:xfrm>
                <a:prstGeom prst="rect">
                  <a:avLst/>
                </a:prstGeom>
              </p:spPr>
            </p:pic>
            <p:sp>
              <p:nvSpPr>
                <p:cNvPr id="28" name="TextBox 27"/>
                <p:cNvSpPr txBox="1"/>
                <p:nvPr/>
              </p:nvSpPr>
              <p:spPr>
                <a:xfrm>
                  <a:off x="213916" y="2443974"/>
                  <a:ext cx="58632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High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207335" y="3029156"/>
                  <a:ext cx="70048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Low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57304" y="2320224"/>
                  <a:ext cx="758802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Suitability</a:t>
                  </a:r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74300" y="6529454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Temporal Occupancy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14566" y="6529454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Presence/Absence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74497" y="6529454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&gt;33% Presence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 rot="5400000">
              <a:off x="7859295" y="695853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MaxEnt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 rot="5400000">
              <a:off x="7843496" y="2346763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GLM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 rot="5400000">
              <a:off x="7843496" y="3978623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GAM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 rot="5400000">
              <a:off x="7843496" y="5581908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RF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7488" y="156619"/>
              <a:ext cx="2632587" cy="1447800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421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-19665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output: </a:t>
            </a:r>
            <a:r>
              <a:rPr lang="en-US" sz="2500" b="1" dirty="0" smtClean="0"/>
              <a:t>191 </a:t>
            </a:r>
            <a:r>
              <a:rPr lang="en-US" sz="2500" b="1" dirty="0"/>
              <a:t>focal species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97426" y="640030"/>
            <a:ext cx="8705158" cy="6217970"/>
            <a:chOff x="297426" y="640030"/>
            <a:chExt cx="8705158" cy="621797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426" y="640030"/>
              <a:ext cx="8705158" cy="621797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18334" t="8180" r="73925" b="79715"/>
            <a:stretch/>
          </p:blipFill>
          <p:spPr>
            <a:xfrm>
              <a:off x="1371600" y="914400"/>
              <a:ext cx="762000" cy="762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85888" t="34593" r="2149" b="44497"/>
            <a:stretch/>
          </p:blipFill>
          <p:spPr>
            <a:xfrm>
              <a:off x="5745144" y="4038600"/>
              <a:ext cx="982579" cy="1098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91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8763000" cy="464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4014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Couture.thmx</Template>
  <TotalTime>78289</TotalTime>
  <Words>442</Words>
  <Application>Microsoft Office PowerPoint</Application>
  <PresentationFormat>On-screen Show (4:3)</PresentationFormat>
  <Paragraphs>123</Paragraphs>
  <Slides>19</Slides>
  <Notes>7</Notes>
  <HiddenSlides>5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Presentation</vt:lpstr>
      <vt:lpstr>Question</vt:lpstr>
      <vt:lpstr>Data</vt:lpstr>
      <vt:lpstr>Data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 year Occ:Pres</vt:lpstr>
      <vt:lpstr>5 year Pres:Notrans</vt:lpstr>
      <vt:lpstr>Temporal CV</vt:lpstr>
      <vt:lpstr>Spatial CV</vt:lpstr>
      <vt:lpstr>PowerPoint Presentation</vt:lpstr>
      <vt:lpstr>PowerPoint Presentation</vt:lpstr>
      <vt:lpstr>Next Steps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Snell</dc:creator>
  <cp:lastModifiedBy>Taylor, Sara Jeanne Snell</cp:lastModifiedBy>
  <cp:revision>923</cp:revision>
  <dcterms:created xsi:type="dcterms:W3CDTF">2016-02-25T15:43:59Z</dcterms:created>
  <dcterms:modified xsi:type="dcterms:W3CDTF">2019-10-07T18:41:17Z</dcterms:modified>
</cp:coreProperties>
</file>